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2" r:id="rId4"/>
    <p:sldId id="259" r:id="rId5"/>
    <p:sldId id="309" r:id="rId6"/>
    <p:sldId id="258" r:id="rId7"/>
    <p:sldId id="260" r:id="rId8"/>
    <p:sldId id="296" r:id="rId9"/>
    <p:sldId id="297" r:id="rId10"/>
    <p:sldId id="262" r:id="rId11"/>
    <p:sldId id="298" r:id="rId12"/>
    <p:sldId id="267" r:id="rId13"/>
    <p:sldId id="265" r:id="rId14"/>
    <p:sldId id="299" r:id="rId15"/>
    <p:sldId id="300" r:id="rId16"/>
    <p:sldId id="279" r:id="rId17"/>
    <p:sldId id="271" r:id="rId18"/>
    <p:sldId id="292" r:id="rId19"/>
    <p:sldId id="303" r:id="rId20"/>
    <p:sldId id="304" r:id="rId21"/>
    <p:sldId id="305" r:id="rId22"/>
    <p:sldId id="306" r:id="rId23"/>
    <p:sldId id="307" r:id="rId24"/>
    <p:sldId id="308"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22FD4-5FFE-4795-942B-620081323D87}" v="12" dt="2020-06-21T01:31:51.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76" d="100"/>
          <a:sy n="76" d="100"/>
        </p:scale>
        <p:origin x="5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991E-8D3B-46DA-A18D-D1D2354E72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51B365-DE29-4B11-85AD-D2EE5DFF45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97AF3B-15A1-41C8-9574-5C8685F633F7}"/>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5" name="Footer Placeholder 4">
            <a:extLst>
              <a:ext uri="{FF2B5EF4-FFF2-40B4-BE49-F238E27FC236}">
                <a16:creationId xmlns:a16="http://schemas.microsoft.com/office/drawing/2014/main" id="{C9AEE3DF-7139-462B-B3B8-151F1B59C8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E55CC1-ECC7-461D-BAE0-3E8A6FDE19D2}"/>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163366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7AEE-5163-44F7-9C3B-6703713300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C62D8-5275-426A-9B26-1431A9F075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FAB29-8BDA-42D7-AC52-ABDF505621AF}"/>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5" name="Footer Placeholder 4">
            <a:extLst>
              <a:ext uri="{FF2B5EF4-FFF2-40B4-BE49-F238E27FC236}">
                <a16:creationId xmlns:a16="http://schemas.microsoft.com/office/drawing/2014/main" id="{C7A92677-C9FA-4CC0-A9C0-FC3BAF9BC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E9FF0-1273-4336-8A29-B414A922BEAC}"/>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33176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2D3BBC-5E47-41EA-92C1-0ED60957C9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7009AC-F5EE-4BC9-8BCC-FB74A0D4B6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33885-108A-40F5-BE44-ED12B3AB1D9A}"/>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5" name="Footer Placeholder 4">
            <a:extLst>
              <a:ext uri="{FF2B5EF4-FFF2-40B4-BE49-F238E27FC236}">
                <a16:creationId xmlns:a16="http://schemas.microsoft.com/office/drawing/2014/main" id="{AF038A55-C4CF-4E8C-9634-2547DD8BC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BF49BE-690E-4905-A7E3-3F5792DBBBAF}"/>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89501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FCDE-2D55-4198-903D-CEEB256E19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0D95A-7D28-4A09-916C-C704E3D1C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F278-8C98-4EF8-9E1E-D022F7D6957D}"/>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5" name="Footer Placeholder 4">
            <a:extLst>
              <a:ext uri="{FF2B5EF4-FFF2-40B4-BE49-F238E27FC236}">
                <a16:creationId xmlns:a16="http://schemas.microsoft.com/office/drawing/2014/main" id="{C66932C0-4353-4E08-A7A5-6171F0772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6E3315-954D-4BF0-9B04-4C16A984497C}"/>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1753431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83C4-33FE-441D-90EE-F0FBB03178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B9111B-921C-4E24-A719-0DD908C595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FBBC96-65A7-4102-A5E2-B3BC514AA5A4}"/>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5" name="Footer Placeholder 4">
            <a:extLst>
              <a:ext uri="{FF2B5EF4-FFF2-40B4-BE49-F238E27FC236}">
                <a16:creationId xmlns:a16="http://schemas.microsoft.com/office/drawing/2014/main" id="{E791C2D9-2C42-4D03-B43A-6357B3E26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CF74-6F78-46C6-A5A9-CF4319785896}"/>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170304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C319-5774-4F76-8563-7C785FE35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F56160-E92D-4BD4-ADF0-321C8C36AB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E6E9F0-AC07-444E-97E5-18BDDE942F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8E607-1A8E-445D-B37A-4D46199FA4AD}"/>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6" name="Footer Placeholder 5">
            <a:extLst>
              <a:ext uri="{FF2B5EF4-FFF2-40B4-BE49-F238E27FC236}">
                <a16:creationId xmlns:a16="http://schemas.microsoft.com/office/drawing/2014/main" id="{50FD768E-58E5-4664-A899-5EB1CBFD05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E659D-2EBC-4498-B60D-C640D81B8C57}"/>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2734435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F7F1C-EAD9-41E9-B0BB-1F4E74BD5E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97F2B2-606F-4DA0-B1A3-9D033CB88E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C39F69-020C-4D31-9B22-59C5B41A59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6B40EF-5EA3-4C95-80B0-17A11FA3C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32B6D4-F981-48A5-A338-21215444A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D55AD9-B97C-4CC2-B41D-5E0EEE87B5F4}"/>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8" name="Footer Placeholder 7">
            <a:extLst>
              <a:ext uri="{FF2B5EF4-FFF2-40B4-BE49-F238E27FC236}">
                <a16:creationId xmlns:a16="http://schemas.microsoft.com/office/drawing/2014/main" id="{2737412C-373E-4B65-95A8-0D6B60FC84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57310B-BB91-4010-B238-EB6C301DEC6E}"/>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3419860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E25F-DA55-497B-B616-CA876D82D8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72B816-E76B-4AA3-B270-FC1C2220B3D9}"/>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4" name="Footer Placeholder 3">
            <a:extLst>
              <a:ext uri="{FF2B5EF4-FFF2-40B4-BE49-F238E27FC236}">
                <a16:creationId xmlns:a16="http://schemas.microsoft.com/office/drawing/2014/main" id="{E1581119-93EF-4948-972C-C635F0B396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0F3A91-79D5-4EC9-B214-36B0B6A814E6}"/>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44816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05D2C9-C722-49F1-90E9-F3E5C213990A}"/>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3" name="Footer Placeholder 2">
            <a:extLst>
              <a:ext uri="{FF2B5EF4-FFF2-40B4-BE49-F238E27FC236}">
                <a16:creationId xmlns:a16="http://schemas.microsoft.com/office/drawing/2014/main" id="{D89A8F6E-9084-4161-B6F0-16BCD0CB43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D6952C-2B86-421B-B362-C7BC7B19D504}"/>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319446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F1512-F7FA-4117-AFF0-A8401A923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BCE5D6-39D0-4327-B0CF-25E6679E9B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4FB80C-D78B-4B89-B2B6-7C295AA5D5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FCAFE8-77CC-4FFF-8C5E-B1202418F37E}"/>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6" name="Footer Placeholder 5">
            <a:extLst>
              <a:ext uri="{FF2B5EF4-FFF2-40B4-BE49-F238E27FC236}">
                <a16:creationId xmlns:a16="http://schemas.microsoft.com/office/drawing/2014/main" id="{1EDE6A8F-E42B-4F72-B218-54BF30523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1EFEFB-37DB-410B-BF4F-F69E04A28FBD}"/>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176145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2B19-B290-43FA-8787-593110F550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ED0482-1576-4B98-81D1-D13F8081F2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ABD794-CF1B-4AAF-B53F-539A9274A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68C19D-6691-4D9A-A9D9-FF3CFD2073FB}"/>
              </a:ext>
            </a:extLst>
          </p:cNvPr>
          <p:cNvSpPr>
            <a:spLocks noGrp="1"/>
          </p:cNvSpPr>
          <p:nvPr>
            <p:ph type="dt" sz="half" idx="10"/>
          </p:nvPr>
        </p:nvSpPr>
        <p:spPr/>
        <p:txBody>
          <a:bodyPr/>
          <a:lstStyle/>
          <a:p>
            <a:fld id="{6D886305-EFC4-40F3-9A24-F15831392389}" type="datetimeFigureOut">
              <a:rPr lang="en-US" smtClean="0"/>
              <a:t>6/28/2020</a:t>
            </a:fld>
            <a:endParaRPr lang="en-US"/>
          </a:p>
        </p:txBody>
      </p:sp>
      <p:sp>
        <p:nvSpPr>
          <p:cNvPr id="6" name="Footer Placeholder 5">
            <a:extLst>
              <a:ext uri="{FF2B5EF4-FFF2-40B4-BE49-F238E27FC236}">
                <a16:creationId xmlns:a16="http://schemas.microsoft.com/office/drawing/2014/main" id="{01C9B4EB-B8C8-438A-A2D5-25ECA97D5D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940F1-00DF-40DF-AD8C-14B81B8A7170}"/>
              </a:ext>
            </a:extLst>
          </p:cNvPr>
          <p:cNvSpPr>
            <a:spLocks noGrp="1"/>
          </p:cNvSpPr>
          <p:nvPr>
            <p:ph type="sldNum" sz="quarter" idx="12"/>
          </p:nvPr>
        </p:nvSpPr>
        <p:spPr/>
        <p:txBody>
          <a:bodyPr/>
          <a:lstStyle/>
          <a:p>
            <a:fld id="{9DC1A93F-0885-4CE1-9D1B-4EDD76C08E47}" type="slidenum">
              <a:rPr lang="en-US" smtClean="0"/>
              <a:t>‹#›</a:t>
            </a:fld>
            <a:endParaRPr lang="en-US"/>
          </a:p>
        </p:txBody>
      </p:sp>
    </p:spTree>
    <p:extLst>
      <p:ext uri="{BB962C8B-B14F-4D97-AF65-F5344CB8AC3E}">
        <p14:creationId xmlns:p14="http://schemas.microsoft.com/office/powerpoint/2010/main" val="4191634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766A80-0A2E-409E-A4A8-418B6EDC9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1B110-4F97-4512-9E8E-E7EC9A6F9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A960F-F074-4909-BAB2-3E6D0D88F8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886305-EFC4-40F3-9A24-F15831392389}" type="datetimeFigureOut">
              <a:rPr lang="en-US" smtClean="0"/>
              <a:t>6/28/2020</a:t>
            </a:fld>
            <a:endParaRPr lang="en-US"/>
          </a:p>
        </p:txBody>
      </p:sp>
      <p:sp>
        <p:nvSpPr>
          <p:cNvPr id="5" name="Footer Placeholder 4">
            <a:extLst>
              <a:ext uri="{FF2B5EF4-FFF2-40B4-BE49-F238E27FC236}">
                <a16:creationId xmlns:a16="http://schemas.microsoft.com/office/drawing/2014/main" id="{8414D103-8C1F-4333-B069-F96A208B09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166920-6E51-4526-AAAC-01118E02E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C1A93F-0885-4CE1-9D1B-4EDD76C08E47}" type="slidenum">
              <a:rPr lang="en-US" smtClean="0"/>
              <a:t>‹#›</a:t>
            </a:fld>
            <a:endParaRPr lang="en-US"/>
          </a:p>
        </p:txBody>
      </p:sp>
    </p:spTree>
    <p:extLst>
      <p:ext uri="{BB962C8B-B14F-4D97-AF65-F5344CB8AC3E}">
        <p14:creationId xmlns:p14="http://schemas.microsoft.com/office/powerpoint/2010/main" val="3215841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hyperlink" Target="https://www.kaggle.com/ingoraum/laboratory-data-to-detect-covid-19-and-risk-group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www.kaggle.com/sudalairajkumar/covid19-in-usa" TargetMode="External"/><Relationship Id="rId3" Type="http://schemas.openxmlformats.org/officeDocument/2006/relationships/slideLayout" Target="../slideLayouts/slideLayout2.xml"/><Relationship Id="rId7" Type="http://schemas.openxmlformats.org/officeDocument/2006/relationships/hyperlink" Target="https://www.worldometers.info/world-population/us-population/" TargetMode="External"/><Relationship Id="rId12"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orldpopulationreview.com/states/median-age-by-state/" TargetMode="External"/><Relationship Id="rId11" Type="http://schemas.openxmlformats.org/officeDocument/2006/relationships/hyperlink" Target="https://health.ucdavis.edu/health-news/newsroom/what-the-blood-tests-of-a-covid-19-patient-can-tell-us/2020/03" TargetMode="External"/><Relationship Id="rId5" Type="http://schemas.openxmlformats.org/officeDocument/2006/relationships/hyperlink" Target="https://aruljohn.com/usstates/" TargetMode="External"/><Relationship Id="rId10" Type="http://schemas.openxmlformats.org/officeDocument/2006/relationships/hyperlink" Target="https://www.news-medical.net/news/20200608/Monocytes-could-be-critical-in-dysregulated-immunity-in-COVID-19.aspx" TargetMode="External"/><Relationship Id="rId4" Type="http://schemas.openxmlformats.org/officeDocument/2006/relationships/hyperlink" Target="https://www.kaggle.com/tanuprabhu/population-by-country-2020" TargetMode="External"/><Relationship Id="rId9" Type="http://schemas.openxmlformats.org/officeDocument/2006/relationships/hyperlink" Target="https://github.com/CSSEGISandData/COVID-19/tree/master/csse_covid_19_data/csse_covid_19_time_serie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8C1FE08-4D55-4EE8-B0EE-99BA27C003CF}"/>
              </a:ext>
            </a:extLst>
          </p:cNvPr>
          <p:cNvPicPr>
            <a:picLocks noChangeAspect="1"/>
          </p:cNvPicPr>
          <p:nvPr/>
        </p:nvPicPr>
        <p:blipFill rotWithShape="1">
          <a:blip r:embed="rId4"/>
          <a:srcRect l="1844" r="23754" b="9092"/>
          <a:stretch/>
        </p:blipFill>
        <p:spPr>
          <a:xfrm>
            <a:off x="3523488" y="10"/>
            <a:ext cx="8668512" cy="6857990"/>
          </a:xfrm>
          <a:prstGeom prst="rect">
            <a:avLst/>
          </a:prstGeom>
        </p:spPr>
      </p:pic>
      <p:sp>
        <p:nvSpPr>
          <p:cNvPr id="23"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637EBF06-8A2C-4AA0-A560-BD64011BAC46}"/>
              </a:ext>
            </a:extLst>
          </p:cNvPr>
          <p:cNvSpPr>
            <a:spLocks noGrp="1"/>
          </p:cNvSpPr>
          <p:nvPr>
            <p:ph type="ctrTitle"/>
          </p:nvPr>
        </p:nvSpPr>
        <p:spPr>
          <a:xfrm>
            <a:off x="477981" y="1122363"/>
            <a:ext cx="4023360" cy="3204134"/>
          </a:xfrm>
        </p:spPr>
        <p:txBody>
          <a:bodyPr anchor="b">
            <a:normAutofit fontScale="90000"/>
          </a:bodyPr>
          <a:lstStyle/>
          <a:p>
            <a:pPr algn="l"/>
            <a:r>
              <a:rPr lang="en-US" sz="4800" dirty="0"/>
              <a:t>Can Other Laboratory Test Provide Hints of Covid19 Positive Results?</a:t>
            </a:r>
          </a:p>
        </p:txBody>
      </p:sp>
      <p:sp>
        <p:nvSpPr>
          <p:cNvPr id="2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B5A53A-0535-4DF1-8DE3-970C1063A839}"/>
              </a:ext>
            </a:extLst>
          </p:cNvPr>
          <p:cNvSpPr txBox="1"/>
          <p:nvPr/>
        </p:nvSpPr>
        <p:spPr>
          <a:xfrm>
            <a:off x="795131" y="5897217"/>
            <a:ext cx="1738626" cy="369332"/>
          </a:xfrm>
          <a:prstGeom prst="rect">
            <a:avLst/>
          </a:prstGeom>
          <a:noFill/>
        </p:spPr>
        <p:txBody>
          <a:bodyPr wrap="square" rtlCol="0">
            <a:spAutoFit/>
          </a:bodyPr>
          <a:lstStyle/>
          <a:p>
            <a:r>
              <a:rPr lang="en-US" dirty="0"/>
              <a:t>Carla Harrell</a:t>
            </a:r>
          </a:p>
        </p:txBody>
      </p:sp>
      <p:pic>
        <p:nvPicPr>
          <p:cNvPr id="10" name="Audio 9">
            <a:hlinkClick r:id="" action="ppaction://media"/>
            <a:extLst>
              <a:ext uri="{FF2B5EF4-FFF2-40B4-BE49-F238E27FC236}">
                <a16:creationId xmlns:a16="http://schemas.microsoft.com/office/drawing/2014/main" id="{A8D3B7E6-5132-430F-B6FA-30B5511AA3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711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899"/>
    </mc:Choice>
    <mc:Fallback xmlns="">
      <p:transition spd="slow" advTm="6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8B8C63-EB47-45D7-BF89-65EAE90B7352}"/>
              </a:ext>
            </a:extLst>
          </p:cNvPr>
          <p:cNvSpPr>
            <a:spLocks noGrp="1"/>
          </p:cNvSpPr>
          <p:nvPr>
            <p:ph type="title"/>
          </p:nvPr>
        </p:nvSpPr>
        <p:spPr>
          <a:xfrm>
            <a:off x="838200" y="365126"/>
            <a:ext cx="7757694" cy="1288238"/>
          </a:xfrm>
        </p:spPr>
        <p:txBody>
          <a:bodyPr anchor="b">
            <a:normAutofit/>
          </a:bodyPr>
          <a:lstStyle/>
          <a:p>
            <a:r>
              <a:rPr lang="en-US" sz="4100"/>
              <a:t>Handling of Missing Value in the Remaining Variables.</a:t>
            </a:r>
          </a:p>
        </p:txBody>
      </p:sp>
      <p:sp>
        <p:nvSpPr>
          <p:cNvPr id="3" name="Content Placeholder 2">
            <a:extLst>
              <a:ext uri="{FF2B5EF4-FFF2-40B4-BE49-F238E27FC236}">
                <a16:creationId xmlns:a16="http://schemas.microsoft.com/office/drawing/2014/main" id="{847E20F1-D3BF-4E61-84E3-A82AE392812F}"/>
              </a:ext>
            </a:extLst>
          </p:cNvPr>
          <p:cNvSpPr>
            <a:spLocks noGrp="1"/>
          </p:cNvSpPr>
          <p:nvPr>
            <p:ph idx="1"/>
          </p:nvPr>
        </p:nvSpPr>
        <p:spPr>
          <a:xfrm>
            <a:off x="838198" y="1956390"/>
            <a:ext cx="7322290" cy="3907465"/>
          </a:xfrm>
        </p:spPr>
        <p:txBody>
          <a:bodyPr anchor="t">
            <a:normAutofit/>
          </a:bodyPr>
          <a:lstStyle/>
          <a:p>
            <a:pPr marL="0" indent="0">
              <a:buNone/>
            </a:pPr>
            <a:r>
              <a:rPr lang="en-US" sz="2200" dirty="0"/>
              <a:t>Some of the variables in the dataset contained missing values. Since the values cannot directly be replaced with 0, for instance a missing Hemoglobin doesn't really mean 0 Hemoglobin, this missing value could hold some data that the physician didn't counsel the patient for doing the Hemoglobin check for reasons unknown. We do not want to miss this information and hence replace it with 999 so that these are understood as missing. Those values would be applied in the decision tree. So, a missing value which would be 999 would be treated as a different bucket. This would prevent information from being lost.</a:t>
            </a:r>
          </a:p>
        </p:txBody>
      </p:sp>
      <p:pic>
        <p:nvPicPr>
          <p:cNvPr id="13" name="Audio 12">
            <a:hlinkClick r:id="" action="ppaction://media"/>
            <a:extLst>
              <a:ext uri="{FF2B5EF4-FFF2-40B4-BE49-F238E27FC236}">
                <a16:creationId xmlns:a16="http://schemas.microsoft.com/office/drawing/2014/main" id="{BA6FAC11-5FB7-4DD4-8714-DA84881AA6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5764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2006"/>
    </mc:Choice>
    <mc:Fallback xmlns="">
      <p:transition spd="slow" advTm="42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85592B1-1D1C-4771-A68F-5AD3A46D3767}"/>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Training and Validation Split</a:t>
            </a:r>
          </a:p>
        </p:txBody>
      </p:sp>
      <p:cxnSp>
        <p:nvCxnSpPr>
          <p:cNvPr id="17" name="Straight Connector 1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523899DA-5364-4440-9B6B-3C76E0DCEEBD}"/>
              </a:ext>
            </a:extLst>
          </p:cNvPr>
          <p:cNvSpPr>
            <a:spLocks noGrp="1"/>
          </p:cNvSpPr>
          <p:nvPr>
            <p:ph idx="1"/>
          </p:nvPr>
        </p:nvSpPr>
        <p:spPr>
          <a:xfrm>
            <a:off x="6096000" y="1108061"/>
            <a:ext cx="5008901" cy="4571972"/>
          </a:xfrm>
        </p:spPr>
        <p:txBody>
          <a:bodyPr anchor="ctr">
            <a:normAutofit/>
          </a:bodyPr>
          <a:lstStyle/>
          <a:p>
            <a:r>
              <a:rPr lang="en-US" sz="2000" b="0" i="0" dirty="0">
                <a:solidFill>
                  <a:schemeClr val="bg1"/>
                </a:solidFill>
                <a:effectLst/>
                <a:latin typeface="Helvetica Neue"/>
              </a:rPr>
              <a:t>Before the data is spit into training and validation, the </a:t>
            </a:r>
            <a:r>
              <a:rPr lang="en-US" sz="2000" b="0" i="0" dirty="0" err="1">
                <a:solidFill>
                  <a:schemeClr val="bg1"/>
                </a:solidFill>
                <a:effectLst/>
                <a:latin typeface="Helvetica Neue"/>
              </a:rPr>
              <a:t>dtype</a:t>
            </a:r>
            <a:r>
              <a:rPr lang="en-US" sz="2000" b="0" i="0" dirty="0">
                <a:solidFill>
                  <a:schemeClr val="bg1"/>
                </a:solidFill>
                <a:effectLst/>
                <a:latin typeface="Helvetica Neue"/>
              </a:rPr>
              <a:t> of the variables were checked.</a:t>
            </a:r>
          </a:p>
          <a:p>
            <a:r>
              <a:rPr lang="en-US" sz="2000" b="0" i="0" dirty="0">
                <a:solidFill>
                  <a:schemeClr val="bg1"/>
                </a:solidFill>
                <a:effectLst/>
                <a:latin typeface="Helvetica Neue"/>
              </a:rPr>
              <a:t>The categorical object </a:t>
            </a:r>
            <a:r>
              <a:rPr lang="en-US" sz="2000" b="0" i="0" dirty="0" err="1">
                <a:solidFill>
                  <a:schemeClr val="bg1"/>
                </a:solidFill>
                <a:effectLst/>
                <a:latin typeface="Helvetica Neue"/>
              </a:rPr>
              <a:t>dtype</a:t>
            </a:r>
            <a:r>
              <a:rPr lang="en-US" sz="2000" b="0" i="0" dirty="0">
                <a:solidFill>
                  <a:schemeClr val="bg1"/>
                </a:solidFill>
                <a:effectLst/>
                <a:latin typeface="Helvetica Neue"/>
              </a:rPr>
              <a:t> variables will be converted into dummies and then a decision tree would fit over it.</a:t>
            </a:r>
          </a:p>
          <a:p>
            <a:r>
              <a:rPr lang="en-US" sz="2000" dirty="0">
                <a:solidFill>
                  <a:schemeClr val="bg1"/>
                </a:solidFill>
                <a:latin typeface="Helvetica Neue"/>
              </a:rPr>
              <a:t>V</a:t>
            </a:r>
            <a:r>
              <a:rPr lang="en-US" sz="2000" b="0" i="0" dirty="0">
                <a:solidFill>
                  <a:schemeClr val="bg1"/>
                </a:solidFill>
                <a:effectLst/>
                <a:latin typeface="Helvetica Neue"/>
              </a:rPr>
              <a:t>ariables whose number of categories are less than 10 </a:t>
            </a:r>
            <a:r>
              <a:rPr lang="en-US" sz="2000" dirty="0">
                <a:solidFill>
                  <a:schemeClr val="bg1"/>
                </a:solidFill>
                <a:latin typeface="Helvetica Neue"/>
              </a:rPr>
              <a:t>will be included.</a:t>
            </a:r>
          </a:p>
          <a:p>
            <a:r>
              <a:rPr lang="en-US" sz="2000" b="0" i="0" dirty="0">
                <a:solidFill>
                  <a:schemeClr val="bg1"/>
                </a:solidFill>
                <a:effectLst/>
                <a:latin typeface="Helvetica Neue"/>
              </a:rPr>
              <a:t>The data  was split into training and validation with 70:30 ratio which helps to visualize the overfitting or underfitting issue.</a:t>
            </a:r>
          </a:p>
          <a:p>
            <a:pPr marL="0" indent="0">
              <a:buNone/>
            </a:pPr>
            <a:endParaRPr lang="en-US" sz="2000" dirty="0">
              <a:solidFill>
                <a:schemeClr val="bg1"/>
              </a:solidFill>
            </a:endParaRPr>
          </a:p>
        </p:txBody>
      </p:sp>
      <p:pic>
        <p:nvPicPr>
          <p:cNvPr id="11" name="Audio 10">
            <a:hlinkClick r:id="" action="ppaction://media"/>
            <a:extLst>
              <a:ext uri="{FF2B5EF4-FFF2-40B4-BE49-F238E27FC236}">
                <a16:creationId xmlns:a16="http://schemas.microsoft.com/office/drawing/2014/main" id="{5E442A60-4C94-4B2D-8BAF-A36A5A990E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83462907"/>
      </p:ext>
    </p:extLst>
  </p:cSld>
  <p:clrMapOvr>
    <a:masterClrMapping/>
  </p:clrMapOvr>
  <mc:AlternateContent xmlns:mc="http://schemas.openxmlformats.org/markup-compatibility/2006" xmlns:p14="http://schemas.microsoft.com/office/powerpoint/2010/main">
    <mc:Choice Requires="p14">
      <p:transition spd="slow" p14:dur="2000" advTm="29752"/>
    </mc:Choice>
    <mc:Fallback xmlns="">
      <p:transition spd="slow" advTm="29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D0D506C-A165-4A72-8269-0F1537867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358"/>
            <a:ext cx="12192000" cy="6061284"/>
          </a:xfrm>
          <a:prstGeom prst="rect">
            <a:avLst/>
          </a:prstGeom>
        </p:spPr>
      </p:pic>
      <p:sp>
        <p:nvSpPr>
          <p:cNvPr id="3" name="TextBox 2">
            <a:extLst>
              <a:ext uri="{FF2B5EF4-FFF2-40B4-BE49-F238E27FC236}">
                <a16:creationId xmlns:a16="http://schemas.microsoft.com/office/drawing/2014/main" id="{65466B83-F89F-4EB1-B655-19201A5299C6}"/>
              </a:ext>
            </a:extLst>
          </p:cNvPr>
          <p:cNvSpPr txBox="1"/>
          <p:nvPr/>
        </p:nvSpPr>
        <p:spPr>
          <a:xfrm>
            <a:off x="7908701" y="834442"/>
            <a:ext cx="3489101" cy="923330"/>
          </a:xfrm>
          <a:prstGeom prst="rect">
            <a:avLst/>
          </a:prstGeom>
          <a:noFill/>
        </p:spPr>
        <p:txBody>
          <a:bodyPr wrap="square" rtlCol="0">
            <a:spAutoFit/>
          </a:bodyPr>
          <a:lstStyle/>
          <a:p>
            <a:r>
              <a:rPr lang="en-US" dirty="0">
                <a:solidFill>
                  <a:schemeClr val="bg1"/>
                </a:solidFill>
              </a:rPr>
              <a:t>A Decision Trees was drawn to look at the data, but there is an abundance of data.</a:t>
            </a:r>
          </a:p>
        </p:txBody>
      </p:sp>
      <p:pic>
        <p:nvPicPr>
          <p:cNvPr id="9" name="Audio 8">
            <a:hlinkClick r:id="" action="ppaction://media"/>
            <a:extLst>
              <a:ext uri="{FF2B5EF4-FFF2-40B4-BE49-F238E27FC236}">
                <a16:creationId xmlns:a16="http://schemas.microsoft.com/office/drawing/2014/main" id="{B5735ED9-6D7B-4C32-8637-11EEA17463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72033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279"/>
    </mc:Choice>
    <mc:Fallback>
      <p:transition spd="slow" advTm="8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5BB003-4130-4AF5-AAF3-71E955562FC6}"/>
              </a:ext>
            </a:extLst>
          </p:cNvPr>
          <p:cNvSpPr>
            <a:spLocks noGrp="1"/>
          </p:cNvSpPr>
          <p:nvPr>
            <p:ph type="title"/>
          </p:nvPr>
        </p:nvSpPr>
        <p:spPr>
          <a:xfrm>
            <a:off x="838200" y="585216"/>
            <a:ext cx="10515600" cy="1325563"/>
          </a:xfrm>
        </p:spPr>
        <p:txBody>
          <a:bodyPr>
            <a:normAutofit/>
          </a:bodyPr>
          <a:lstStyle/>
          <a:p>
            <a:r>
              <a:rPr lang="en-US">
                <a:solidFill>
                  <a:schemeClr val="bg1"/>
                </a:solidFill>
              </a:rPr>
              <a:t>Feature Importance</a:t>
            </a:r>
          </a:p>
        </p:txBody>
      </p:sp>
      <p:pic>
        <p:nvPicPr>
          <p:cNvPr id="7" name="Picture 6">
            <a:extLst>
              <a:ext uri="{FF2B5EF4-FFF2-40B4-BE49-F238E27FC236}">
                <a16:creationId xmlns:a16="http://schemas.microsoft.com/office/drawing/2014/main" id="{436B2BDA-B0D9-477D-9FD2-1746EEAEFCE0}"/>
              </a:ext>
            </a:extLst>
          </p:cNvPr>
          <p:cNvPicPr/>
          <p:nvPr/>
        </p:nvPicPr>
        <p:blipFill rotWithShape="1">
          <a:blip r:embed="rId4">
            <a:extLst>
              <a:ext uri="{28A0092B-C50C-407E-A947-70E740481C1C}">
                <a14:useLocalDpi xmlns:a14="http://schemas.microsoft.com/office/drawing/2010/main" val="0"/>
              </a:ext>
            </a:extLst>
          </a:blip>
          <a:srcRect t="5375" r="3" b="10480"/>
          <a:stretch/>
        </p:blipFill>
        <p:spPr bwMode="auto">
          <a:xfrm>
            <a:off x="841248" y="2516777"/>
            <a:ext cx="6236208" cy="3660185"/>
          </a:xfrm>
          <a:prstGeom prst="rect">
            <a:avLst/>
          </a:prstGeom>
          <a:noFill/>
        </p:spPr>
      </p:pic>
      <p:sp>
        <p:nvSpPr>
          <p:cNvPr id="3" name="Content Placeholder 2">
            <a:extLst>
              <a:ext uri="{FF2B5EF4-FFF2-40B4-BE49-F238E27FC236}">
                <a16:creationId xmlns:a16="http://schemas.microsoft.com/office/drawing/2014/main" id="{A2D3EF16-2CD8-4F22-814F-CADC2A0F3C95}"/>
              </a:ext>
            </a:extLst>
          </p:cNvPr>
          <p:cNvSpPr>
            <a:spLocks noGrp="1"/>
          </p:cNvSpPr>
          <p:nvPr>
            <p:ph idx="1"/>
          </p:nvPr>
        </p:nvSpPr>
        <p:spPr>
          <a:xfrm>
            <a:off x="7546848" y="2516777"/>
            <a:ext cx="3803904" cy="3660185"/>
          </a:xfrm>
        </p:spPr>
        <p:txBody>
          <a:bodyPr anchor="ctr">
            <a:normAutofit/>
          </a:bodyPr>
          <a:lstStyle/>
          <a:p>
            <a:pPr marL="0" indent="0">
              <a:buNone/>
            </a:pPr>
            <a:r>
              <a:rPr lang="en-US" sz="2200" dirty="0"/>
              <a:t>In order to understand the variables, a plot was drawn based upon the top 20 variables that has high predicative power in predicting Covid +ve or Covid -ve .</a:t>
            </a:r>
          </a:p>
          <a:p>
            <a:endParaRPr lang="en-US" sz="2200" dirty="0"/>
          </a:p>
        </p:txBody>
      </p:sp>
      <p:pic>
        <p:nvPicPr>
          <p:cNvPr id="8" name="Audio 7">
            <a:hlinkClick r:id="" action="ppaction://media"/>
            <a:extLst>
              <a:ext uri="{FF2B5EF4-FFF2-40B4-BE49-F238E27FC236}">
                <a16:creationId xmlns:a16="http://schemas.microsoft.com/office/drawing/2014/main" id="{ACFFF057-9E0C-4478-837F-84F9AB763B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69337586"/>
      </p:ext>
    </p:extLst>
  </p:cSld>
  <p:clrMapOvr>
    <a:masterClrMapping/>
  </p:clrMapOvr>
  <mc:AlternateContent xmlns:mc="http://schemas.openxmlformats.org/markup-compatibility/2006" xmlns:p14="http://schemas.microsoft.com/office/powerpoint/2010/main">
    <mc:Choice Requires="p14">
      <p:transition spd="slow" p14:dur="2000" advTm="13256"/>
    </mc:Choice>
    <mc:Fallback xmlns="">
      <p:transition spd="slow" advTm="13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social media post&#10;&#10;Description automatically generated">
            <a:extLst>
              <a:ext uri="{FF2B5EF4-FFF2-40B4-BE49-F238E27FC236}">
                <a16:creationId xmlns:a16="http://schemas.microsoft.com/office/drawing/2014/main" id="{4DFF238B-BE1B-4F51-A47B-2B209FE3D191}"/>
              </a:ext>
            </a:extLst>
          </p:cNvPr>
          <p:cNvPicPr>
            <a:picLocks noChangeAspect="1"/>
          </p:cNvPicPr>
          <p:nvPr/>
        </p:nvPicPr>
        <p:blipFill>
          <a:blip r:embed="rId4"/>
          <a:stretch>
            <a:fillRect/>
          </a:stretch>
        </p:blipFill>
        <p:spPr>
          <a:xfrm>
            <a:off x="643467" y="905392"/>
            <a:ext cx="10914060" cy="2892225"/>
          </a:xfrm>
          <a:prstGeom prst="rect">
            <a:avLst/>
          </a:prstGeom>
        </p:spPr>
      </p:pic>
      <p:sp>
        <p:nvSpPr>
          <p:cNvPr id="3" name="Content Placeholder 2">
            <a:extLst>
              <a:ext uri="{FF2B5EF4-FFF2-40B4-BE49-F238E27FC236}">
                <a16:creationId xmlns:a16="http://schemas.microsoft.com/office/drawing/2014/main" id="{09B969D2-5FCD-4DEB-9623-E0CA7BEB1D13}"/>
              </a:ext>
            </a:extLst>
          </p:cNvPr>
          <p:cNvSpPr>
            <a:spLocks noGrp="1"/>
          </p:cNvSpPr>
          <p:nvPr>
            <p:ph idx="1"/>
          </p:nvPr>
        </p:nvSpPr>
        <p:spPr>
          <a:xfrm>
            <a:off x="670451" y="4767660"/>
            <a:ext cx="10729869" cy="1770300"/>
          </a:xfrm>
        </p:spPr>
        <p:txBody>
          <a:bodyPr anchor="ctr">
            <a:normAutofit/>
          </a:bodyPr>
          <a:lstStyle/>
          <a:p>
            <a:pPr marL="0" indent="0">
              <a:buNone/>
            </a:pPr>
            <a:r>
              <a:rPr lang="en-US" sz="1800" dirty="0"/>
              <a:t>Since the original decision tree model contained a lot of data, the model will be refitted using the top features.</a:t>
            </a:r>
          </a:p>
          <a:p>
            <a:pPr marL="0" indent="0">
              <a:buNone/>
            </a:pPr>
            <a:endParaRPr lang="en-US" sz="1800" dirty="0"/>
          </a:p>
        </p:txBody>
      </p:sp>
      <p:pic>
        <p:nvPicPr>
          <p:cNvPr id="11" name="Audio 10">
            <a:hlinkClick r:id="" action="ppaction://media"/>
            <a:extLst>
              <a:ext uri="{FF2B5EF4-FFF2-40B4-BE49-F238E27FC236}">
                <a16:creationId xmlns:a16="http://schemas.microsoft.com/office/drawing/2014/main" id="{969AD552-DA90-4E7C-A328-8BE48E5118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9814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848"/>
    </mc:Choice>
    <mc:Fallback xmlns="">
      <p:transition spd="slow" advTm="7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B20C2D7E-63F7-4D0A-8651-36AF8EAC0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pic>
        <p:nvPicPr>
          <p:cNvPr id="57" name="Audio 56">
            <a:hlinkClick r:id="" action="ppaction://media"/>
            <a:extLst>
              <a:ext uri="{FF2B5EF4-FFF2-40B4-BE49-F238E27FC236}">
                <a16:creationId xmlns:a16="http://schemas.microsoft.com/office/drawing/2014/main" id="{ACF1CD55-22B3-4CF4-9803-FF32F06D6F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12643559"/>
      </p:ext>
    </p:extLst>
  </p:cSld>
  <p:clrMapOvr>
    <a:masterClrMapping/>
  </p:clrMapOvr>
  <mc:AlternateContent xmlns:mc="http://schemas.openxmlformats.org/markup-compatibility/2006" xmlns:p14="http://schemas.microsoft.com/office/powerpoint/2010/main">
    <mc:Choice Requires="p14">
      <p:transition spd="slow" p14:dur="2000" advTm="9075"/>
    </mc:Choice>
    <mc:Fallback xmlns="">
      <p:transition spd="slow" advTm="9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4570C4-95B0-4943-856E-BB81B5F035B7}"/>
              </a:ext>
            </a:extLst>
          </p:cNvPr>
          <p:cNvSpPr>
            <a:spLocks noGrp="1"/>
          </p:cNvSpPr>
          <p:nvPr>
            <p:ph type="title"/>
          </p:nvPr>
        </p:nvSpPr>
        <p:spPr>
          <a:xfrm>
            <a:off x="750242" y="632990"/>
            <a:ext cx="4062643" cy="1043409"/>
          </a:xfrm>
        </p:spPr>
        <p:txBody>
          <a:bodyPr>
            <a:normAutofit/>
          </a:bodyPr>
          <a:lstStyle/>
          <a:p>
            <a:r>
              <a:rPr lang="en-US" sz="3300"/>
              <a:t>Confusion Matrices Of Training And Validation</a:t>
            </a:r>
          </a:p>
        </p:txBody>
      </p:sp>
      <p:sp>
        <p:nvSpPr>
          <p:cNvPr id="3" name="Content Placeholder 2">
            <a:extLst>
              <a:ext uri="{FF2B5EF4-FFF2-40B4-BE49-F238E27FC236}">
                <a16:creationId xmlns:a16="http://schemas.microsoft.com/office/drawing/2014/main" id="{5AAB703C-EC80-4387-802B-8D6288CB3987}"/>
              </a:ext>
            </a:extLst>
          </p:cNvPr>
          <p:cNvSpPr>
            <a:spLocks noGrp="1"/>
          </p:cNvSpPr>
          <p:nvPr>
            <p:ph idx="1"/>
          </p:nvPr>
        </p:nvSpPr>
        <p:spPr>
          <a:xfrm>
            <a:off x="518474" y="1774372"/>
            <a:ext cx="4064409" cy="2754086"/>
          </a:xfrm>
        </p:spPr>
        <p:txBody>
          <a:bodyPr anchor="t">
            <a:normAutofit/>
          </a:bodyPr>
          <a:lstStyle/>
          <a:p>
            <a:r>
              <a:rPr lang="en-US" sz="1500" dirty="0"/>
              <a:t>Training dataset: Out of 387 positives in validation, we predicted 313 of them as negative for a 0.5 cut off in probability which is not recommended. However, by lowering the cutoff of probability to divide between 0 and 1 would help in getting better predictions.</a:t>
            </a:r>
          </a:p>
          <a:p>
            <a:r>
              <a:rPr lang="en-US" sz="1500" dirty="0"/>
              <a:t>Validation dataset: Out of 171 positives in validation, we predicted 158 of them as negative which is not recommended. However, by lowering the cutoff of probability to divide between 0 and 1 would make things better.</a:t>
            </a:r>
          </a:p>
        </p:txBody>
      </p:sp>
      <p:pic>
        <p:nvPicPr>
          <p:cNvPr id="4" name="Picture 3">
            <a:extLst>
              <a:ext uri="{FF2B5EF4-FFF2-40B4-BE49-F238E27FC236}">
                <a16:creationId xmlns:a16="http://schemas.microsoft.com/office/drawing/2014/main" id="{6C49B31D-E603-4B9A-982B-85BB22BB0298}"/>
              </a:ext>
            </a:extLst>
          </p:cNvPr>
          <p:cNvPicPr>
            <a:picLocks noChangeAspect="1"/>
          </p:cNvPicPr>
          <p:nvPr/>
        </p:nvPicPr>
        <p:blipFill>
          <a:blip r:embed="rId4"/>
          <a:stretch>
            <a:fillRect/>
          </a:stretch>
        </p:blipFill>
        <p:spPr>
          <a:xfrm>
            <a:off x="6038101" y="2593691"/>
            <a:ext cx="5510771" cy="1377692"/>
          </a:xfrm>
          <a:prstGeom prst="rect">
            <a:avLst/>
          </a:prstGeom>
        </p:spPr>
      </p:pic>
      <p:pic>
        <p:nvPicPr>
          <p:cNvPr id="10" name="Audio 9">
            <a:hlinkClick r:id="" action="ppaction://media"/>
            <a:extLst>
              <a:ext uri="{FF2B5EF4-FFF2-40B4-BE49-F238E27FC236}">
                <a16:creationId xmlns:a16="http://schemas.microsoft.com/office/drawing/2014/main" id="{BFD407E0-02E4-4A4B-A009-CCDFEB4D6E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760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2464"/>
    </mc:Choice>
    <mc:Fallback xmlns="">
      <p:transition spd="slow" advTm="52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51B3E6-4DB5-4E97-B6AF-852A70B383DD}"/>
              </a:ext>
            </a:extLst>
          </p:cNvPr>
          <p:cNvPicPr>
            <a:picLocks noChangeAspect="1"/>
          </p:cNvPicPr>
          <p:nvPr/>
        </p:nvPicPr>
        <p:blipFill rotWithShape="1">
          <a:blip r:embed="rId4"/>
          <a:srcRect t="9313" b="6418"/>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F90AF-DD2C-45DB-8A56-99A9E816D64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Bivariate Analysis of Top Features</a:t>
            </a:r>
          </a:p>
        </p:txBody>
      </p:sp>
      <p:cxnSp>
        <p:nvCxnSpPr>
          <p:cNvPr id="10" name="Straight Connector 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53738DF4-4E1A-418B-A593-6254955515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3918417"/>
      </p:ext>
    </p:extLst>
  </p:cSld>
  <p:clrMapOvr>
    <a:masterClrMapping/>
  </p:clrMapOvr>
  <mc:AlternateContent xmlns:mc="http://schemas.openxmlformats.org/markup-compatibility/2006" xmlns:p14="http://schemas.microsoft.com/office/powerpoint/2010/main">
    <mc:Choice Requires="p14">
      <p:transition spd="slow" p14:dur="2000" advTm="19108"/>
    </mc:Choice>
    <mc:Fallback xmlns="">
      <p:transition spd="slow" advTm="19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F90AF-DD2C-45DB-8A56-99A9E816D64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Bivariate Analysis of Top Features</a:t>
            </a:r>
          </a:p>
        </p:txBody>
      </p:sp>
      <p:pic>
        <p:nvPicPr>
          <p:cNvPr id="3" name="Picture 2">
            <a:extLst>
              <a:ext uri="{FF2B5EF4-FFF2-40B4-BE49-F238E27FC236}">
                <a16:creationId xmlns:a16="http://schemas.microsoft.com/office/drawing/2014/main" id="{CE64DAEF-ED8F-4A65-9B2B-67AB2DDA6925}"/>
              </a:ext>
            </a:extLst>
          </p:cNvPr>
          <p:cNvPicPr/>
          <p:nvPr/>
        </p:nvPicPr>
        <p:blipFill rotWithShape="1">
          <a:blip r:embed="rId4">
            <a:extLst>
              <a:ext uri="{28A0092B-C50C-407E-A947-70E740481C1C}">
                <a14:useLocalDpi xmlns:a14="http://schemas.microsoft.com/office/drawing/2010/main" val="0"/>
              </a:ext>
            </a:extLst>
          </a:blip>
          <a:srcRect t="1021" r="2" b="895"/>
          <a:stretch/>
        </p:blipFill>
        <p:spPr bwMode="auto">
          <a:xfrm>
            <a:off x="5153822" y="1233433"/>
            <a:ext cx="6553545" cy="4399076"/>
          </a:xfrm>
          <a:prstGeom prst="rect">
            <a:avLst/>
          </a:prstGeom>
          <a:noFill/>
        </p:spPr>
      </p:pic>
      <p:pic>
        <p:nvPicPr>
          <p:cNvPr id="17" name="Audio 16">
            <a:hlinkClick r:id="" action="ppaction://media"/>
            <a:extLst>
              <a:ext uri="{FF2B5EF4-FFF2-40B4-BE49-F238E27FC236}">
                <a16:creationId xmlns:a16="http://schemas.microsoft.com/office/drawing/2014/main" id="{98F77459-2508-4A30-AE03-60EFE373F0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5434703"/>
      </p:ext>
    </p:extLst>
  </p:cSld>
  <p:clrMapOvr>
    <a:masterClrMapping/>
  </p:clrMapOvr>
  <mc:AlternateContent xmlns:mc="http://schemas.openxmlformats.org/markup-compatibility/2006" xmlns:p14="http://schemas.microsoft.com/office/powerpoint/2010/main">
    <mc:Choice Requires="p14">
      <p:transition spd="slow" p14:dur="2000" advTm="37099"/>
    </mc:Choice>
    <mc:Fallback xmlns="">
      <p:transition spd="slow" advTm="37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F90AF-DD2C-45DB-8A56-99A9E816D64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Bivariate Analysis of Top Features</a:t>
            </a:r>
          </a:p>
        </p:txBody>
      </p:sp>
      <p:pic>
        <p:nvPicPr>
          <p:cNvPr id="2050" name="Picture 2">
            <a:extLst>
              <a:ext uri="{FF2B5EF4-FFF2-40B4-BE49-F238E27FC236}">
                <a16:creationId xmlns:a16="http://schemas.microsoft.com/office/drawing/2014/main" id="{AED57CE3-C89F-4B0B-81FF-69975ED43A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57" y="838385"/>
            <a:ext cx="6769510" cy="486709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E1A0BAE-D6A7-4CA4-A8FB-74B580292F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9217987"/>
      </p:ext>
    </p:extLst>
  </p:cSld>
  <p:clrMapOvr>
    <a:masterClrMapping/>
  </p:clrMapOvr>
  <mc:AlternateContent xmlns:mc="http://schemas.openxmlformats.org/markup-compatibility/2006">
    <mc:Choice xmlns:p14="http://schemas.microsoft.com/office/powerpoint/2010/main" Requires="p14">
      <p:transition spd="slow" p14:dur="2000" advTm="12647"/>
    </mc:Choice>
    <mc:Fallback>
      <p:transition spd="slow" advTm="12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2E525F3-9054-4C0E-ABDC-665C6B3C3BCD}"/>
              </a:ext>
            </a:extLst>
          </p:cNvPr>
          <p:cNvSpPr>
            <a:spLocks noGrp="1"/>
          </p:cNvSpPr>
          <p:nvPr>
            <p:ph idx="1"/>
          </p:nvPr>
        </p:nvSpPr>
        <p:spPr>
          <a:xfrm>
            <a:off x="2165569" y="1956816"/>
            <a:ext cx="7860863" cy="4024884"/>
          </a:xfrm>
        </p:spPr>
        <p:txBody>
          <a:bodyPr anchor="t">
            <a:normAutofit/>
          </a:bodyPr>
          <a:lstStyle/>
          <a:p>
            <a:pPr marL="0" indent="0">
              <a:buNone/>
            </a:pPr>
            <a:r>
              <a:rPr lang="en-US" sz="1900" dirty="0"/>
              <a:t>COVID-19 is a newly discovered infectious disease that can cause mild to severe respiratory illness.  It appears those with underlying conditions such as diabetes, hypertension, cardiovascular disease, and other serious illness are more at risk.  COVID-19 is an RNA virus which belongs to the family coronavirus and was initially emerged in China around December 2019.  The wide spread of this virus has become a pandemic. The COVID-19 pandemic have many scrambling all over the world trying to contain the spread of the virus.  Many people were requested to stay at home if they do not have severe symptoms while others are walking around asymptomatic who can possibly spread the virus. Since the start there were numerous difficulties, for example, the absence of testing which includes testing facilities , testing materials, faulty testing material, reporting mechanism, and more. </a:t>
            </a:r>
          </a:p>
        </p:txBody>
      </p:sp>
      <p:pic>
        <p:nvPicPr>
          <p:cNvPr id="15" name="Audio 14">
            <a:hlinkClick r:id="" action="ppaction://media"/>
            <a:extLst>
              <a:ext uri="{FF2B5EF4-FFF2-40B4-BE49-F238E27FC236}">
                <a16:creationId xmlns:a16="http://schemas.microsoft.com/office/drawing/2014/main" id="{64226A03-971B-49BC-A987-12CBD640E2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330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6824"/>
    </mc:Choice>
    <mc:Fallback xmlns="">
      <p:transition spd="slow" advTm="66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F90AF-DD2C-45DB-8A56-99A9E816D64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Bivariate Analysis of Top Features</a:t>
            </a:r>
          </a:p>
        </p:txBody>
      </p:sp>
      <p:pic>
        <p:nvPicPr>
          <p:cNvPr id="3074" name="Picture 2">
            <a:extLst>
              <a:ext uri="{FF2B5EF4-FFF2-40B4-BE49-F238E27FC236}">
                <a16:creationId xmlns:a16="http://schemas.microsoft.com/office/drawing/2014/main" id="{02110CDD-8C8A-40D4-AF05-AC4EADF20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59" y="531808"/>
            <a:ext cx="7380241" cy="5738833"/>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41C380F6-352C-4E18-AADD-183A3B9177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99986581"/>
      </p:ext>
    </p:extLst>
  </p:cSld>
  <p:clrMapOvr>
    <a:masterClrMapping/>
  </p:clrMapOvr>
  <mc:AlternateContent xmlns:mc="http://schemas.openxmlformats.org/markup-compatibility/2006" xmlns:p14="http://schemas.microsoft.com/office/powerpoint/2010/main">
    <mc:Choice Requires="p14">
      <p:transition spd="slow" p14:dur="2000" advTm="5796"/>
    </mc:Choice>
    <mc:Fallback xmlns="">
      <p:transition spd="slow" advTm="5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F90AF-DD2C-45DB-8A56-99A9E816D64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Bivariate Analysis of Top Features</a:t>
            </a:r>
          </a:p>
        </p:txBody>
      </p:sp>
      <p:pic>
        <p:nvPicPr>
          <p:cNvPr id="12290" name="Picture 2">
            <a:extLst>
              <a:ext uri="{FF2B5EF4-FFF2-40B4-BE49-F238E27FC236}">
                <a16:creationId xmlns:a16="http://schemas.microsoft.com/office/drawing/2014/main" id="{110B01A3-CA0A-4586-AA63-4A68D3171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57" y="715297"/>
            <a:ext cx="6900433" cy="542740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347E56BB-2C70-4887-AA3C-A6BA6A2065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8815159"/>
      </p:ext>
    </p:extLst>
  </p:cSld>
  <p:clrMapOvr>
    <a:masterClrMapping/>
  </p:clrMapOvr>
  <mc:AlternateContent xmlns:mc="http://schemas.openxmlformats.org/markup-compatibility/2006" xmlns:p14="http://schemas.microsoft.com/office/powerpoint/2010/main">
    <mc:Choice Requires="p14">
      <p:transition spd="slow" p14:dur="2000" advTm="36762"/>
    </mc:Choice>
    <mc:Fallback xmlns="">
      <p:transition spd="slow" advTm="36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F90AF-DD2C-45DB-8A56-99A9E816D64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Bivariate Analysis of Top Features</a:t>
            </a:r>
          </a:p>
        </p:txBody>
      </p:sp>
      <p:pic>
        <p:nvPicPr>
          <p:cNvPr id="11266" name="Picture 2">
            <a:extLst>
              <a:ext uri="{FF2B5EF4-FFF2-40B4-BE49-F238E27FC236}">
                <a16:creationId xmlns:a16="http://schemas.microsoft.com/office/drawing/2014/main" id="{5100B6F9-A95C-4A65-8AB2-745552835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5459" y="311448"/>
            <a:ext cx="7049728" cy="6179552"/>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3AAB3993-A730-4C00-9C0C-BA73744A93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69939842"/>
      </p:ext>
    </p:extLst>
  </p:cSld>
  <p:clrMapOvr>
    <a:masterClrMapping/>
  </p:clrMapOvr>
  <mc:AlternateContent xmlns:mc="http://schemas.openxmlformats.org/markup-compatibility/2006" xmlns:p14="http://schemas.microsoft.com/office/powerpoint/2010/main">
    <mc:Choice Requires="p14">
      <p:transition spd="slow" p14:dur="2000" advTm="31621"/>
    </mc:Choice>
    <mc:Fallback xmlns="">
      <p:transition spd="slow" advTm="3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F90AF-DD2C-45DB-8A56-99A9E816D64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Bivariate Analysis of Top Features</a:t>
            </a:r>
          </a:p>
        </p:txBody>
      </p:sp>
      <p:pic>
        <p:nvPicPr>
          <p:cNvPr id="10242" name="Picture 2">
            <a:extLst>
              <a:ext uri="{FF2B5EF4-FFF2-40B4-BE49-F238E27FC236}">
                <a16:creationId xmlns:a16="http://schemas.microsoft.com/office/drawing/2014/main" id="{84A3C3E5-AAA9-43D8-BCC7-963F8BA8B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207" y="427703"/>
            <a:ext cx="6478844" cy="541265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F378652-A6C1-4AB8-A6B4-B22AD32D39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4959830"/>
      </p:ext>
    </p:extLst>
  </p:cSld>
  <p:clrMapOvr>
    <a:masterClrMapping/>
  </p:clrMapOvr>
  <mc:AlternateContent xmlns:mc="http://schemas.openxmlformats.org/markup-compatibility/2006">
    <mc:Choice xmlns:p14="http://schemas.microsoft.com/office/powerpoint/2010/main" Requires="p14">
      <p:transition spd="slow" p14:dur="2000" advTm="36768"/>
    </mc:Choice>
    <mc:Fallback>
      <p:transition spd="slow" advTm="36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F90AF-DD2C-45DB-8A56-99A9E816D64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Bivariate Analysis of Top Features</a:t>
            </a:r>
          </a:p>
        </p:txBody>
      </p:sp>
      <p:pic>
        <p:nvPicPr>
          <p:cNvPr id="9218" name="Picture 2">
            <a:extLst>
              <a:ext uri="{FF2B5EF4-FFF2-40B4-BE49-F238E27FC236}">
                <a16:creationId xmlns:a16="http://schemas.microsoft.com/office/drawing/2014/main" id="{FBA6EDEE-7F2C-40AB-ACE8-D19730A19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5258" y="327845"/>
            <a:ext cx="6373792" cy="5377630"/>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5BC9DFE7-C277-437B-B2C2-E6969BF455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9414086"/>
      </p:ext>
    </p:extLst>
  </p:cSld>
  <p:clrMapOvr>
    <a:masterClrMapping/>
  </p:clrMapOvr>
  <mc:AlternateContent xmlns:mc="http://schemas.openxmlformats.org/markup-compatibility/2006">
    <mc:Choice xmlns:p14="http://schemas.microsoft.com/office/powerpoint/2010/main" Requires="p14">
      <p:transition spd="slow" p14:dur="2000" advTm="28165"/>
    </mc:Choice>
    <mc:Fallback>
      <p:transition spd="slow" advTm="28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36FC57-FE1D-4728-90D5-EBEA1CB28D18}"/>
              </a:ext>
            </a:extLst>
          </p:cNvPr>
          <p:cNvSpPr>
            <a:spLocks noGrp="1"/>
          </p:cNvSpPr>
          <p:nvPr>
            <p:ph type="title"/>
          </p:nvPr>
        </p:nvSpPr>
        <p:spPr>
          <a:xfrm>
            <a:off x="838200" y="365126"/>
            <a:ext cx="7757694" cy="1288238"/>
          </a:xfrm>
        </p:spPr>
        <p:txBody>
          <a:bodyPr anchor="b">
            <a:normAutofit/>
          </a:bodyPr>
          <a:lstStyle/>
          <a:p>
            <a:pPr algn="ctr"/>
            <a:r>
              <a:rPr lang="en-US" dirty="0"/>
              <a:t>Discussion</a:t>
            </a:r>
          </a:p>
        </p:txBody>
      </p:sp>
      <p:sp>
        <p:nvSpPr>
          <p:cNvPr id="3" name="Content Placeholder 2">
            <a:extLst>
              <a:ext uri="{FF2B5EF4-FFF2-40B4-BE49-F238E27FC236}">
                <a16:creationId xmlns:a16="http://schemas.microsoft.com/office/drawing/2014/main" id="{1D9DD1BC-3F09-466E-9A2D-2FE27A4EC7E9}"/>
              </a:ext>
            </a:extLst>
          </p:cNvPr>
          <p:cNvSpPr>
            <a:spLocks noGrp="1"/>
          </p:cNvSpPr>
          <p:nvPr>
            <p:ph idx="1"/>
          </p:nvPr>
        </p:nvSpPr>
        <p:spPr>
          <a:xfrm>
            <a:off x="838198" y="1956390"/>
            <a:ext cx="7322290" cy="3907465"/>
          </a:xfrm>
        </p:spPr>
        <p:txBody>
          <a:bodyPr anchor="t">
            <a:normAutofit fontScale="85000" lnSpcReduction="20000"/>
          </a:bodyPr>
          <a:lstStyle/>
          <a:p>
            <a:pPr marR="0" indent="0">
              <a:lnSpc>
                <a:spcPct val="120000"/>
              </a:lnSpc>
              <a:spcBef>
                <a:spcPts val="0"/>
              </a:spcBef>
              <a:spcAft>
                <a:spcPts val="800"/>
              </a:spcAft>
              <a:buNone/>
            </a:pPr>
            <a:r>
              <a:rPr lang="en-US" sz="1800" dirty="0">
                <a:effectLst/>
                <a:latin typeface="Arial" panose="020B0604020202020204" pitchFamily="34" charset="0"/>
                <a:ea typeface="Calibri" panose="020F0502020204030204" pitchFamily="34" charset="0"/>
                <a:cs typeface="Times New Roman" panose="02020603050405020304" pitchFamily="18" charset="0"/>
              </a:rPr>
              <a:t>The accuracy of this datasets may not be reliable especially with the method normalization of the data.  In clinical laboratory settings, normal ranges are established for each test.  The values are based upon the patient population.  As far as normalization goes, each clinical setting can be normalized based upon the patient population which will provide the clinicians with pertinent information.  In this dataset some laboratory values were left off such as procalcitonin which is used to rule out if a patient has a bacterial or viral infection.  Since Covid is viral, this test can be very useful.  Data is generated at medical facilities and a decision tree model could potentially be an early indicator used by licensed medical physicians to make the decisions for treatments.  Early detection can lead to early treatments  which also decrease the spread by quarantine methods.  In healthcare, it is very critical to have a team with medical professional such as medical doctors to accurately select the right variables when building models. The sole purpose of this model is help stop the spread and provide answers to the unknown as the world continue to learn about this virus that is causing havoc around the world.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53854BAB-65B6-4182-BC74-F289DCFBBE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4299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8692"/>
    </mc:Choice>
    <mc:Fallback>
      <p:transition spd="slow" advTm="986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693166-C364-4381-912D-E3B8982C4792}"/>
              </a:ext>
            </a:extLst>
          </p:cNvPr>
          <p:cNvPicPr>
            <a:picLocks noChangeAspect="1"/>
          </p:cNvPicPr>
          <p:nvPr/>
        </p:nvPicPr>
        <p:blipFill rotWithShape="1">
          <a:blip r:embed="rId4"/>
          <a:srcRect t="21635" b="3114"/>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52F6D-11E3-42BB-AA6C-2DEEB09B2B17}"/>
              </a:ext>
            </a:extLst>
          </p:cNvPr>
          <p:cNvSpPr>
            <a:spLocks noGrp="1"/>
          </p:cNvSpPr>
          <p:nvPr>
            <p:ph type="title"/>
          </p:nvPr>
        </p:nvSpPr>
        <p:spPr>
          <a:xfrm>
            <a:off x="594805" y="640263"/>
            <a:ext cx="3759240" cy="1344975"/>
          </a:xfrm>
        </p:spPr>
        <p:txBody>
          <a:bodyPr>
            <a:normAutofit/>
          </a:bodyPr>
          <a:lstStyle/>
          <a:p>
            <a:r>
              <a:rPr lang="en-US" sz="4000" dirty="0"/>
              <a:t>Project Goal</a:t>
            </a:r>
          </a:p>
        </p:txBody>
      </p:sp>
      <p:sp>
        <p:nvSpPr>
          <p:cNvPr id="3" name="Content Placeholder 2">
            <a:extLst>
              <a:ext uri="{FF2B5EF4-FFF2-40B4-BE49-F238E27FC236}">
                <a16:creationId xmlns:a16="http://schemas.microsoft.com/office/drawing/2014/main" id="{5D4B8677-C67B-41CD-A67E-BA7E53C9EFDF}"/>
              </a:ext>
            </a:extLst>
          </p:cNvPr>
          <p:cNvSpPr>
            <a:spLocks noGrp="1"/>
          </p:cNvSpPr>
          <p:nvPr>
            <p:ph idx="1"/>
          </p:nvPr>
        </p:nvSpPr>
        <p:spPr>
          <a:xfrm>
            <a:off x="594110" y="2121763"/>
            <a:ext cx="3764826" cy="3773010"/>
          </a:xfrm>
        </p:spPr>
        <p:txBody>
          <a:bodyPr>
            <a:normAutofit/>
          </a:bodyPr>
          <a:lstStyle/>
          <a:p>
            <a:pPr marL="0" indent="0">
              <a:buNone/>
            </a:pPr>
            <a:r>
              <a:rPr lang="en-US" sz="1800" dirty="0"/>
              <a:t>The objective of this project is to attempt to connect other laboratory test that can provide patients with speedier results and conceivably stop the spread until diagnostic analytic testing is available.</a:t>
            </a:r>
          </a:p>
        </p:txBody>
      </p:sp>
      <p:pic>
        <p:nvPicPr>
          <p:cNvPr id="6" name="Audio 5">
            <a:hlinkClick r:id="" action="ppaction://media"/>
            <a:extLst>
              <a:ext uri="{FF2B5EF4-FFF2-40B4-BE49-F238E27FC236}">
                <a16:creationId xmlns:a16="http://schemas.microsoft.com/office/drawing/2014/main" id="{8BEDF0CA-24F3-4D4D-945F-FCADF21538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7366956"/>
      </p:ext>
    </p:extLst>
  </p:cSld>
  <p:clrMapOvr>
    <a:masterClrMapping/>
  </p:clrMapOvr>
  <mc:AlternateContent xmlns:mc="http://schemas.openxmlformats.org/markup-compatibility/2006" xmlns:p14="http://schemas.microsoft.com/office/powerpoint/2010/main">
    <mc:Choice Requires="p14">
      <p:transition spd="slow" p14:dur="2000" advTm="17019"/>
    </mc:Choice>
    <mc:Fallback xmlns="">
      <p:transition spd="slow" advTm="17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A59A15-3ADF-475A-82EE-77B84CE5841D}"/>
              </a:ext>
            </a:extLst>
          </p:cNvPr>
          <p:cNvSpPr>
            <a:spLocks noGrp="1"/>
          </p:cNvSpPr>
          <p:nvPr>
            <p:ph type="title"/>
          </p:nvPr>
        </p:nvSpPr>
        <p:spPr>
          <a:xfrm>
            <a:off x="2311147" y="365760"/>
            <a:ext cx="7569706" cy="1288238"/>
          </a:xfrm>
        </p:spPr>
        <p:txBody>
          <a:bodyPr anchor="ctr">
            <a:normAutofit/>
          </a:bodyPr>
          <a:lstStyle/>
          <a:p>
            <a:pPr algn="ctr"/>
            <a:r>
              <a:rPr lang="en-US" dirty="0"/>
              <a:t>Data </a:t>
            </a:r>
          </a:p>
        </p:txBody>
      </p:sp>
      <p:sp>
        <p:nvSpPr>
          <p:cNvPr id="3" name="Content Placeholder 2">
            <a:extLst>
              <a:ext uri="{FF2B5EF4-FFF2-40B4-BE49-F238E27FC236}">
                <a16:creationId xmlns:a16="http://schemas.microsoft.com/office/drawing/2014/main" id="{085A8756-FBCF-4DFC-9898-225EFCC715E2}"/>
              </a:ext>
            </a:extLst>
          </p:cNvPr>
          <p:cNvSpPr>
            <a:spLocks noGrp="1"/>
          </p:cNvSpPr>
          <p:nvPr>
            <p:ph idx="1"/>
          </p:nvPr>
        </p:nvSpPr>
        <p:spPr>
          <a:xfrm>
            <a:off x="2165569" y="1956816"/>
            <a:ext cx="7860863" cy="4024884"/>
          </a:xfrm>
        </p:spPr>
        <p:txBody>
          <a:bodyPr anchor="t">
            <a:normAutofit fontScale="92500" lnSpcReduction="20000"/>
          </a:bodyPr>
          <a:lstStyle/>
          <a:p>
            <a:pPr marL="0" indent="0">
              <a:buNone/>
            </a:pPr>
            <a:r>
              <a:rPr lang="en-US" sz="2200" dirty="0">
                <a:effectLst/>
                <a:ea typeface="Times New Roman" panose="02020603050405020304" pitchFamily="18" charset="0"/>
                <a:cs typeface="Times New Roman" panose="02020603050405020304" pitchFamily="18" charset="0"/>
              </a:rPr>
              <a:t>This dataset contains anonymized data from patients seen at the Hospital Israelita Albert Einstein, at São Paulo, Brazil, and who had samples collected to perform the SARS-CoV-2 RT-PCR and additional laboratory tests during a visit to the hospital. All data were anonymized following the best international practices and recommendations. The clinical data were standardized to have a mean of zero and a unit standard deviation. </a:t>
            </a:r>
          </a:p>
          <a:p>
            <a:pPr marL="0" indent="0">
              <a:buNone/>
            </a:pPr>
            <a:endParaRPr lang="en-US" sz="2200" dirty="0"/>
          </a:p>
          <a:p>
            <a:pPr marL="0" indent="0">
              <a:buNone/>
            </a:pPr>
            <a:r>
              <a:rPr lang="en-US" sz="2200" dirty="0"/>
              <a:t>This data consists of 5644 patients and 109 different diagnostic attributes. The target variable which states whether that patient is Covid positive or Covid negative. In other words, the goal is to predict whether the patient is Covid positive or Covid negative using the 109 variables through the application of Data Science. </a:t>
            </a:r>
          </a:p>
          <a:p>
            <a:pPr marL="0" indent="0">
              <a:buNone/>
            </a:pPr>
            <a:endParaRPr lang="en-US" sz="2200" dirty="0"/>
          </a:p>
          <a:p>
            <a:pPr marL="0" indent="0">
              <a:buNone/>
            </a:pPr>
            <a:r>
              <a:rPr lang="en-US" sz="2200" u="sng" dirty="0">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https://www.kaggle.com/ingoraum/laboratory-data-to-detect-covid-19-and-risk-groups</a:t>
            </a:r>
            <a:endParaRPr lang="en-US" sz="2200" dirty="0">
              <a:effectLst/>
              <a:ea typeface="Calibri" panose="020F0502020204030204" pitchFamily="34" charset="0"/>
              <a:cs typeface="Times New Roman" panose="02020603050405020304" pitchFamily="18" charset="0"/>
            </a:endParaRPr>
          </a:p>
          <a:p>
            <a:pPr marL="0" indent="0">
              <a:buNone/>
            </a:pPr>
            <a:endParaRPr lang="en-US" sz="2000" dirty="0"/>
          </a:p>
          <a:p>
            <a:pPr marL="0" indent="0">
              <a:buNone/>
            </a:pPr>
            <a:endParaRPr lang="en-US" sz="2400" dirty="0"/>
          </a:p>
        </p:txBody>
      </p:sp>
      <p:pic>
        <p:nvPicPr>
          <p:cNvPr id="18" name="Audio 17">
            <a:hlinkClick r:id="" action="ppaction://media"/>
            <a:extLst>
              <a:ext uri="{FF2B5EF4-FFF2-40B4-BE49-F238E27FC236}">
                <a16:creationId xmlns:a16="http://schemas.microsoft.com/office/drawing/2014/main" id="{1E2AAF5B-6236-4E57-BEF4-540759455B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25043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0016"/>
    </mc:Choice>
    <mc:Fallback xmlns="">
      <p:transition spd="slow" advTm="60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5A8756-FBCF-4DFC-9898-225EFCC715E2}"/>
              </a:ext>
            </a:extLst>
          </p:cNvPr>
          <p:cNvSpPr>
            <a:spLocks noGrp="1"/>
          </p:cNvSpPr>
          <p:nvPr>
            <p:ph idx="1"/>
          </p:nvPr>
        </p:nvSpPr>
        <p:spPr>
          <a:xfrm>
            <a:off x="2330669" y="902716"/>
            <a:ext cx="7860863" cy="5294884"/>
          </a:xfrm>
        </p:spPr>
        <p:txBody>
          <a:bodyPr anchor="t">
            <a:normAutofit fontScale="77500" lnSpcReduction="20000"/>
          </a:bodyPr>
          <a:lstStyle/>
          <a:p>
            <a:pPr marL="0" indent="0">
              <a:spcAft>
                <a:spcPts val="0"/>
              </a:spcAft>
              <a:buNone/>
            </a:pPr>
            <a:r>
              <a:rPr lang="en-US" sz="2900" b="1" dirty="0">
                <a:effectLst/>
                <a:latin typeface="+mj-lt"/>
              </a:rPr>
              <a:t>References:</a:t>
            </a:r>
          </a:p>
          <a:p>
            <a:pPr marL="0" indent="0">
              <a:spcAft>
                <a:spcPts val="0"/>
              </a:spcAft>
              <a:buNone/>
            </a:pPr>
            <a:endParaRPr lang="en-US" sz="2900" b="1" dirty="0">
              <a:effectLst/>
              <a:latin typeface="+mj-lt"/>
            </a:endParaRPr>
          </a:p>
          <a:p>
            <a:pPr lvl="1"/>
            <a:r>
              <a:rPr lang="en-US" sz="2500" u="sng" dirty="0">
                <a:effectLst/>
                <a:latin typeface="+mj-lt"/>
                <a:ea typeface="Times New Roman" panose="02020603050405020304" pitchFamily="18" charset="0"/>
                <a:hlinkClick r:id="rId4">
                  <a:extLst>
                    <a:ext uri="{A12FA001-AC4F-418D-AE19-62706E023703}">
                      <ahyp:hlinkClr xmlns:ahyp="http://schemas.microsoft.com/office/drawing/2018/hyperlinkcolor" val="tx"/>
                    </a:ext>
                  </a:extLst>
                </a:hlinkClick>
              </a:rPr>
              <a:t>https://www.kaggle.com/tanuprabhu/population-by-country-2020</a:t>
            </a:r>
            <a:endParaRPr lang="en-US" sz="2500" u="sng" dirty="0">
              <a:effectLst/>
              <a:latin typeface="+mj-lt"/>
              <a:ea typeface="Times New Roman" panose="02020603050405020304" pitchFamily="18" charset="0"/>
            </a:endParaRPr>
          </a:p>
          <a:p>
            <a:pPr lvl="1"/>
            <a:r>
              <a:rPr lang="en-US" sz="2500" u="sng" dirty="0">
                <a:effectLst/>
                <a:latin typeface="+mj-lt"/>
                <a:ea typeface="Times New Roman" panose="02020603050405020304" pitchFamily="18" charset="0"/>
                <a:hlinkClick r:id="rId5">
                  <a:extLst>
                    <a:ext uri="{A12FA001-AC4F-418D-AE19-62706E023703}">
                      <ahyp:hlinkClr xmlns:ahyp="http://schemas.microsoft.com/office/drawing/2018/hyperlinkcolor" val="tx"/>
                    </a:ext>
                  </a:extLst>
                </a:hlinkClick>
              </a:rPr>
              <a:t>https://aruljohn.com/usstates/</a:t>
            </a:r>
            <a:endParaRPr lang="en-US" sz="2500" u="sng" dirty="0">
              <a:effectLst/>
              <a:latin typeface="+mj-lt"/>
              <a:ea typeface="Times New Roman" panose="02020603050405020304" pitchFamily="18" charset="0"/>
            </a:endParaRPr>
          </a:p>
          <a:p>
            <a:pPr lvl="1"/>
            <a:r>
              <a:rPr lang="en-US" sz="2500" u="sng" dirty="0">
                <a:effectLst/>
                <a:latin typeface="+mj-lt"/>
                <a:ea typeface="Times New Roman" panose="02020603050405020304" pitchFamily="18" charset="0"/>
                <a:hlinkClick r:id="rId6">
                  <a:extLst>
                    <a:ext uri="{A12FA001-AC4F-418D-AE19-62706E023703}">
                      <ahyp:hlinkClr xmlns:ahyp="http://schemas.microsoft.com/office/drawing/2018/hyperlinkcolor" val="tx"/>
                    </a:ext>
                  </a:extLst>
                </a:hlinkClick>
              </a:rPr>
              <a:t>https://worldpopulationreview.com/states/median-age-by-state/</a:t>
            </a:r>
            <a:endParaRPr lang="en-US" sz="2500" u="sng" dirty="0">
              <a:effectLst/>
              <a:latin typeface="+mj-lt"/>
              <a:ea typeface="Times New Roman" panose="02020603050405020304" pitchFamily="18" charset="0"/>
            </a:endParaRPr>
          </a:p>
          <a:p>
            <a:pPr lvl="1"/>
            <a:r>
              <a:rPr lang="en-US" sz="2500" u="sng" dirty="0">
                <a:effectLst/>
                <a:latin typeface="+mj-lt"/>
                <a:ea typeface="Times New Roman" panose="02020603050405020304" pitchFamily="18" charset="0"/>
                <a:hlinkClick r:id="rId7">
                  <a:extLst>
                    <a:ext uri="{A12FA001-AC4F-418D-AE19-62706E023703}">
                      <ahyp:hlinkClr xmlns:ahyp="http://schemas.microsoft.com/office/drawing/2018/hyperlinkcolor" val="tx"/>
                    </a:ext>
                  </a:extLst>
                </a:hlinkClick>
              </a:rPr>
              <a:t>https://www.worldometers.info/world-population/us-population/</a:t>
            </a:r>
            <a:endParaRPr lang="en-US" sz="2500" u="sng" dirty="0">
              <a:effectLst/>
              <a:latin typeface="+mj-lt"/>
              <a:ea typeface="Times New Roman" panose="02020603050405020304" pitchFamily="18" charset="0"/>
            </a:endParaRPr>
          </a:p>
          <a:p>
            <a:pPr lvl="1"/>
            <a:r>
              <a:rPr lang="en-US" sz="2500" u="sng" dirty="0">
                <a:effectLst/>
                <a:latin typeface="+mj-lt"/>
                <a:ea typeface="Times New Roman" panose="02020603050405020304" pitchFamily="18" charset="0"/>
                <a:hlinkClick r:id="rId8">
                  <a:extLst>
                    <a:ext uri="{A12FA001-AC4F-418D-AE19-62706E023703}">
                      <ahyp:hlinkClr xmlns:ahyp="http://schemas.microsoft.com/office/drawing/2018/hyperlinkcolor" val="tx"/>
                    </a:ext>
                  </a:extLst>
                </a:hlinkClick>
              </a:rPr>
              <a:t>https://www.kaggle.com/sudalairajkumar/covid19-in-usa</a:t>
            </a:r>
          </a:p>
          <a:p>
            <a:pPr lvl="1"/>
            <a:r>
              <a:rPr lang="en-US" sz="2500" u="sng" dirty="0">
                <a:effectLst/>
                <a:latin typeface="+mj-lt"/>
                <a:ea typeface="Times New Roman" panose="02020603050405020304" pitchFamily="18" charset="0"/>
                <a:hlinkClick r:id="rId8">
                  <a:extLst>
                    <a:ext uri="{A12FA001-AC4F-418D-AE19-62706E023703}">
                      <ahyp:hlinkClr xmlns:ahyp="http://schemas.microsoft.com/office/drawing/2018/hyperlinkcolor" val="tx"/>
                    </a:ext>
                  </a:extLst>
                </a:hlinkClick>
              </a:rPr>
              <a:t>https://www.kaggle.com/sudalairajkumar/covid19-in-usa</a:t>
            </a:r>
            <a:endParaRPr lang="en-US" sz="2500" dirty="0">
              <a:latin typeface="+mj-lt"/>
              <a:ea typeface="Times New Roman" panose="02020603050405020304" pitchFamily="18" charset="0"/>
            </a:endParaRPr>
          </a:p>
          <a:p>
            <a:pPr lvl="1"/>
            <a:r>
              <a:rPr lang="en-US" sz="2500" u="sng" dirty="0">
                <a:effectLst/>
                <a:latin typeface="+mj-lt"/>
                <a:ea typeface="Times New Roman" panose="02020603050405020304" pitchFamily="18" charset="0"/>
                <a:hlinkClick r:id="rId9">
                  <a:extLst>
                    <a:ext uri="{A12FA001-AC4F-418D-AE19-62706E023703}">
                      <ahyp:hlinkClr xmlns:ahyp="http://schemas.microsoft.com/office/drawing/2018/hyperlinkcolor" val="tx"/>
                    </a:ext>
                  </a:extLst>
                </a:hlinkClick>
              </a:rPr>
              <a:t>https://github.com/CSSEGISandData/COVID-19/tree/master/csse_covid_19_data/csse_covid_19_time_series</a:t>
            </a:r>
            <a:endParaRPr lang="en-US" sz="2500" u="sng" dirty="0">
              <a:latin typeface="+mj-lt"/>
              <a:ea typeface="Times New Roman" panose="02020603050405020304" pitchFamily="18" charset="0"/>
            </a:endParaRPr>
          </a:p>
          <a:p>
            <a:pPr lvl="1"/>
            <a:r>
              <a:rPr lang="en-US" sz="2500" dirty="0">
                <a:effectLst/>
                <a:latin typeface="+mj-lt"/>
                <a:ea typeface="Times New Roman" panose="02020603050405020304" pitchFamily="18" charset="0"/>
                <a:cs typeface="Calibri" panose="020F0502020204030204" pitchFamily="34" charset="0"/>
              </a:rPr>
              <a:t>Thomas, Liji (June 2020). Monocytes could be critical in dysregulated immunity in Covid-19 patients. </a:t>
            </a:r>
            <a:r>
              <a:rPr lang="en-US" sz="2500" u="sng" dirty="0">
                <a:effectLst/>
                <a:latin typeface="+mj-lt"/>
                <a:ea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https://www.news-medical.net/news/20200608/Monocytes-could-be-critical-in-dysregulated-immunity-in-COVID-19.aspx</a:t>
            </a:r>
            <a:endParaRPr lang="en-US" sz="2500" u="sng" dirty="0">
              <a:effectLst/>
              <a:latin typeface="+mj-lt"/>
              <a:ea typeface="Calibri" panose="020F0502020204030204" pitchFamily="34" charset="0"/>
              <a:cs typeface="Calibri" panose="020F0502020204030204" pitchFamily="34" charset="0"/>
            </a:endParaRPr>
          </a:p>
          <a:p>
            <a:pPr lvl="1"/>
            <a:r>
              <a:rPr lang="en-US" sz="2500" dirty="0">
                <a:effectLst/>
                <a:latin typeface="+mj-lt"/>
                <a:ea typeface="Calibri" panose="020F0502020204030204" pitchFamily="34" charset="0"/>
                <a:cs typeface="Calibri" panose="020F0502020204030204" pitchFamily="34" charset="0"/>
              </a:rPr>
              <a:t> UC Davis Health (March 2020.) What blood test of COVID-19 patient can tell us. </a:t>
            </a:r>
            <a:r>
              <a:rPr lang="en-US" sz="2500" u="sng" dirty="0">
                <a:effectLst/>
                <a:latin typeface="+mj-lt"/>
                <a:ea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https://health.ucdavis.edu/health-news/newsroom/what-the-blood-tests-of-a-covid-19-patient-can-tell-us/2020/03</a:t>
            </a:r>
            <a:endParaRPr lang="en-US" sz="2500" u="sng" dirty="0">
              <a:effectLst/>
              <a:latin typeface="+mj-lt"/>
              <a:ea typeface="Calibri" panose="020F0502020204030204" pitchFamily="34" charset="0"/>
              <a:cs typeface="Calibri" panose="020F0502020204030204" pitchFamily="34" charset="0"/>
            </a:endParaRPr>
          </a:p>
          <a:p>
            <a:pPr lvl="1"/>
            <a:r>
              <a:rPr lang="en-US" sz="2500" dirty="0">
                <a:effectLst/>
                <a:latin typeface="+mj-lt"/>
                <a:ea typeface="Calibri" panose="020F0502020204030204" pitchFamily="34" charset="0"/>
                <a:cs typeface="Calibri" panose="020F0502020204030204" pitchFamily="34" charset="0"/>
              </a:rPr>
              <a:t>Wang, L (March2020). C-reactive protein levels in the early stage of COVID-19. </a:t>
            </a:r>
            <a:endParaRPr lang="en-US" sz="2500" dirty="0">
              <a:effectLst/>
              <a:latin typeface="+mj-lt"/>
              <a:ea typeface="Calibri" panose="020F0502020204030204" pitchFamily="34" charset="0"/>
              <a:cs typeface="Times New Roman" panose="02020603050405020304" pitchFamily="18" charset="0"/>
            </a:endParaRPr>
          </a:p>
          <a:p>
            <a:pPr marL="0" indent="0">
              <a:buNone/>
            </a:pPr>
            <a:endParaRPr lang="en-US" sz="2000" dirty="0"/>
          </a:p>
          <a:p>
            <a:pPr marL="0" indent="0">
              <a:buNone/>
            </a:pPr>
            <a:endParaRPr lang="en-US" sz="2400" dirty="0"/>
          </a:p>
        </p:txBody>
      </p:sp>
      <p:pic>
        <p:nvPicPr>
          <p:cNvPr id="7" name="Audio 6">
            <a:hlinkClick r:id="" action="ppaction://media"/>
            <a:extLst>
              <a:ext uri="{FF2B5EF4-FFF2-40B4-BE49-F238E27FC236}">
                <a16:creationId xmlns:a16="http://schemas.microsoft.com/office/drawing/2014/main" id="{82D64299-BE96-4EAE-B5DA-0D6C56342F4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1589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827"/>
    </mc:Choice>
    <mc:Fallback xmlns="">
      <p:transition spd="slow" advTm="3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747129-3266-424B-8B94-063DE8D8F6A6}"/>
              </a:ext>
            </a:extLst>
          </p:cNvPr>
          <p:cNvSpPr>
            <a:spLocks noGrp="1"/>
          </p:cNvSpPr>
          <p:nvPr>
            <p:ph type="title"/>
          </p:nvPr>
        </p:nvSpPr>
        <p:spPr>
          <a:xfrm>
            <a:off x="838200" y="365126"/>
            <a:ext cx="7757694" cy="1288238"/>
          </a:xfrm>
        </p:spPr>
        <p:txBody>
          <a:bodyPr anchor="b">
            <a:normAutofit/>
          </a:bodyPr>
          <a:lstStyle/>
          <a:p>
            <a:r>
              <a:rPr lang="en-US" dirty="0"/>
              <a:t>Methods</a:t>
            </a:r>
            <a:endParaRPr lang="en-US"/>
          </a:p>
        </p:txBody>
      </p:sp>
      <p:sp>
        <p:nvSpPr>
          <p:cNvPr id="3" name="Content Placeholder 2">
            <a:extLst>
              <a:ext uri="{FF2B5EF4-FFF2-40B4-BE49-F238E27FC236}">
                <a16:creationId xmlns:a16="http://schemas.microsoft.com/office/drawing/2014/main" id="{965E7D8F-5E26-4232-A7C6-0329A72CC186}"/>
              </a:ext>
            </a:extLst>
          </p:cNvPr>
          <p:cNvSpPr>
            <a:spLocks noGrp="1"/>
          </p:cNvSpPr>
          <p:nvPr>
            <p:ph idx="1"/>
          </p:nvPr>
        </p:nvSpPr>
        <p:spPr>
          <a:xfrm>
            <a:off x="838198" y="1956390"/>
            <a:ext cx="7322290" cy="3907465"/>
          </a:xfrm>
        </p:spPr>
        <p:txBody>
          <a:bodyPr anchor="t">
            <a:normAutofit/>
          </a:bodyPr>
          <a:lstStyle/>
          <a:p>
            <a:pPr marL="514350" indent="-514350">
              <a:buFont typeface="+mj-lt"/>
              <a:buAutoNum type="arabicPeriod"/>
            </a:pPr>
            <a:r>
              <a:rPr lang="en-US" sz="2400" dirty="0"/>
              <a:t>Exploratory Data Analysis</a:t>
            </a:r>
          </a:p>
          <a:p>
            <a:pPr lvl="2"/>
            <a:r>
              <a:rPr lang="en-US" sz="2400" dirty="0"/>
              <a:t>Dropping junk variables</a:t>
            </a:r>
          </a:p>
          <a:p>
            <a:pPr lvl="2"/>
            <a:r>
              <a:rPr lang="en-US" sz="2400" dirty="0"/>
              <a:t>Correlation matrix </a:t>
            </a:r>
          </a:p>
          <a:p>
            <a:pPr lvl="2"/>
            <a:r>
              <a:rPr lang="en-US" sz="2400" dirty="0"/>
              <a:t>Handle missing values in the remaining variables.</a:t>
            </a:r>
          </a:p>
          <a:p>
            <a:pPr marL="514350" indent="-514350">
              <a:buFont typeface="+mj-lt"/>
              <a:buAutoNum type="arabicPeriod"/>
            </a:pPr>
            <a:r>
              <a:rPr lang="en-US" sz="2400" dirty="0"/>
              <a:t>Train and Validation </a:t>
            </a:r>
          </a:p>
          <a:p>
            <a:pPr marL="514350" indent="-514350">
              <a:buFont typeface="+mj-lt"/>
              <a:buAutoNum type="arabicPeriod"/>
            </a:pPr>
            <a:r>
              <a:rPr lang="en-US" sz="2400" dirty="0"/>
              <a:t>Plot decision tree on training and validation split</a:t>
            </a:r>
          </a:p>
          <a:p>
            <a:pPr marL="514350" indent="-514350">
              <a:buFont typeface="+mj-lt"/>
              <a:buAutoNum type="arabicPeriod"/>
            </a:pPr>
            <a:r>
              <a:rPr lang="en-US" sz="2400" dirty="0"/>
              <a:t>Feature Importance's</a:t>
            </a:r>
          </a:p>
          <a:p>
            <a:pPr marL="514350" indent="-514350">
              <a:buFont typeface="+mj-lt"/>
              <a:buAutoNum type="arabicPeriod"/>
            </a:pPr>
            <a:r>
              <a:rPr lang="en-US" sz="2400" dirty="0"/>
              <a:t>Bivariate analysis of Top features</a:t>
            </a:r>
          </a:p>
          <a:p>
            <a:endParaRPr lang="en-US" sz="2400" dirty="0"/>
          </a:p>
        </p:txBody>
      </p:sp>
      <p:pic>
        <p:nvPicPr>
          <p:cNvPr id="9" name="Audio 8">
            <a:hlinkClick r:id="" action="ppaction://media"/>
            <a:extLst>
              <a:ext uri="{FF2B5EF4-FFF2-40B4-BE49-F238E27FC236}">
                <a16:creationId xmlns:a16="http://schemas.microsoft.com/office/drawing/2014/main" id="{A40FF458-09F8-495D-BE5A-B9626B9A66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702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58"/>
    </mc:Choice>
    <mc:Fallback xmlns="">
      <p:transition spd="slow" advTm="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4B04A0E-397E-4DC5-855B-467DA88F2649}"/>
              </a:ext>
            </a:extLst>
          </p:cNvPr>
          <p:cNvSpPr>
            <a:spLocks noGrp="1"/>
          </p:cNvSpPr>
          <p:nvPr>
            <p:ph type="title"/>
          </p:nvPr>
        </p:nvSpPr>
        <p:spPr>
          <a:xfrm>
            <a:off x="888631" y="4760132"/>
            <a:ext cx="3947420" cy="1777829"/>
          </a:xfrm>
        </p:spPr>
        <p:txBody>
          <a:bodyPr>
            <a:normAutofit/>
          </a:bodyPr>
          <a:lstStyle/>
          <a:p>
            <a:r>
              <a:rPr lang="en-US" sz="4000"/>
              <a:t>Dropping of Junk Variables</a:t>
            </a:r>
          </a:p>
        </p:txBody>
      </p:sp>
      <p:sp>
        <p:nvSpPr>
          <p:cNvPr id="32" name="Freeform: Shape 3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38D66BC-F683-4AC2-933C-912F12692815}"/>
              </a:ext>
            </a:extLst>
          </p:cNvPr>
          <p:cNvPicPr>
            <a:picLocks noChangeAspect="1"/>
          </p:cNvPicPr>
          <p:nvPr/>
        </p:nvPicPr>
        <p:blipFill>
          <a:blip r:embed="rId4"/>
          <a:stretch>
            <a:fillRect/>
          </a:stretch>
        </p:blipFill>
        <p:spPr>
          <a:xfrm>
            <a:off x="643467" y="1492022"/>
            <a:ext cx="10914060" cy="1718965"/>
          </a:xfrm>
          <a:prstGeom prst="rect">
            <a:avLst/>
          </a:prstGeom>
        </p:spPr>
      </p:pic>
      <p:sp>
        <p:nvSpPr>
          <p:cNvPr id="3" name="Content Placeholder 2">
            <a:extLst>
              <a:ext uri="{FF2B5EF4-FFF2-40B4-BE49-F238E27FC236}">
                <a16:creationId xmlns:a16="http://schemas.microsoft.com/office/drawing/2014/main" id="{FD48D045-4EF2-4EFE-B7E0-2B3B77E3404C}"/>
              </a:ext>
            </a:extLst>
          </p:cNvPr>
          <p:cNvSpPr>
            <a:spLocks noGrp="1"/>
          </p:cNvSpPr>
          <p:nvPr>
            <p:ph idx="1"/>
          </p:nvPr>
        </p:nvSpPr>
        <p:spPr>
          <a:xfrm>
            <a:off x="5018479" y="5096662"/>
            <a:ext cx="6281873" cy="999338"/>
          </a:xfrm>
        </p:spPr>
        <p:txBody>
          <a:bodyPr anchor="ctr">
            <a:normAutofit/>
          </a:bodyPr>
          <a:lstStyle/>
          <a:p>
            <a:pPr marL="0" indent="0" algn="l">
              <a:buNone/>
            </a:pPr>
            <a:r>
              <a:rPr lang="en-US" sz="1600" b="0" i="0" dirty="0">
                <a:effectLst/>
                <a:latin typeface="Helvetica Neue"/>
              </a:rPr>
              <a:t>The above code drops the variables which has greater than 99% of missing values.</a:t>
            </a:r>
          </a:p>
          <a:p>
            <a:pPr marL="0" indent="0">
              <a:buNone/>
            </a:pPr>
            <a:endParaRPr lang="en-US" sz="1800" dirty="0"/>
          </a:p>
        </p:txBody>
      </p:sp>
      <p:pic>
        <p:nvPicPr>
          <p:cNvPr id="10" name="Audio 9">
            <a:hlinkClick r:id="" action="ppaction://media"/>
            <a:extLst>
              <a:ext uri="{FF2B5EF4-FFF2-40B4-BE49-F238E27FC236}">
                <a16:creationId xmlns:a16="http://schemas.microsoft.com/office/drawing/2014/main" id="{8C29271F-0117-4371-9DAC-08DC71EA3A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7020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4"/>
    </mc:Choice>
    <mc:Fallback xmlns="">
      <p:transition spd="slow" advTm="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2AF1F-BAB8-46C4-865A-2EAE8B17064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kern="1200">
                <a:solidFill>
                  <a:schemeClr val="tx1"/>
                </a:solidFill>
                <a:latin typeface="+mj-lt"/>
                <a:ea typeface="+mj-ea"/>
                <a:cs typeface="+mj-cs"/>
              </a:rPr>
              <a:t>Correlation Matrix</a:t>
            </a:r>
          </a:p>
        </p:txBody>
      </p:sp>
      <p:sp>
        <p:nvSpPr>
          <p:cNvPr id="76" name="Freeform: Shape 75">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56FC29-FAD4-41B0-88AF-84FBDCF34647}"/>
              </a:ext>
            </a:extLst>
          </p:cNvPr>
          <p:cNvSpPr txBox="1"/>
          <p:nvPr/>
        </p:nvSpPr>
        <p:spPr>
          <a:xfrm>
            <a:off x="6096000" y="1399032"/>
            <a:ext cx="5501834" cy="4471416"/>
          </a:xfrm>
          <a:prstGeom prst="rect">
            <a:avLst/>
          </a:prstGeom>
        </p:spPr>
        <p:txBody>
          <a:bodyPr vert="horz" lIns="91440" tIns="45720" rIns="91440" bIns="45720" rtlCol="0" anchor="ctr">
            <a:normAutofit/>
          </a:bodyPr>
          <a:lstStyle/>
          <a:p>
            <a:pPr>
              <a:lnSpc>
                <a:spcPct val="90000"/>
              </a:lnSpc>
              <a:spcAft>
                <a:spcPts val="600"/>
              </a:spcAft>
            </a:pPr>
            <a:r>
              <a:rPr lang="en-US" sz="2200" dirty="0">
                <a:solidFill>
                  <a:schemeClr val="bg1"/>
                </a:solidFill>
              </a:rPr>
              <a:t>This will help us understand the correlation among the variables and give an idea of variables which are highly correlated and whether there exists multi-collinearity among the variables.</a:t>
            </a:r>
          </a:p>
        </p:txBody>
      </p:sp>
      <p:pic>
        <p:nvPicPr>
          <p:cNvPr id="7" name="Audio 6">
            <a:hlinkClick r:id="" action="ppaction://media"/>
            <a:extLst>
              <a:ext uri="{FF2B5EF4-FFF2-40B4-BE49-F238E27FC236}">
                <a16:creationId xmlns:a16="http://schemas.microsoft.com/office/drawing/2014/main" id="{AC382AAA-F4A6-42BA-8D0A-AABAAF0B13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42653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949"/>
    </mc:Choice>
    <mc:Fallback>
      <p:transition spd="slow" advTm="14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89C6EC8-EE85-44E8-BE87-27276F21E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83" y="0"/>
            <a:ext cx="1199321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Audio 15">
            <a:hlinkClick r:id="" action="ppaction://media"/>
            <a:extLst>
              <a:ext uri="{FF2B5EF4-FFF2-40B4-BE49-F238E27FC236}">
                <a16:creationId xmlns:a16="http://schemas.microsoft.com/office/drawing/2014/main" id="{FA9A851A-DBD0-4DF0-A6F3-383E620226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0944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TotalTime>
  <Words>1225</Words>
  <Application>Microsoft Office PowerPoint</Application>
  <PresentationFormat>Widescreen</PresentationFormat>
  <Paragraphs>60</Paragraphs>
  <Slides>25</Slides>
  <Notes>0</Notes>
  <HiddenSlides>0</HiddenSlides>
  <MMClips>25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Helvetica Neue</vt:lpstr>
      <vt:lpstr>Office Theme</vt:lpstr>
      <vt:lpstr>Can Other Laboratory Test Provide Hints of Covid19 Positive Results?</vt:lpstr>
      <vt:lpstr>PowerPoint Presentation</vt:lpstr>
      <vt:lpstr>Project Goal</vt:lpstr>
      <vt:lpstr>Data </vt:lpstr>
      <vt:lpstr>PowerPoint Presentation</vt:lpstr>
      <vt:lpstr>Methods</vt:lpstr>
      <vt:lpstr>Dropping of Junk Variables</vt:lpstr>
      <vt:lpstr>Correlation Matrix</vt:lpstr>
      <vt:lpstr>PowerPoint Presentation</vt:lpstr>
      <vt:lpstr>Handling of Missing Value in the Remaining Variables.</vt:lpstr>
      <vt:lpstr>Training and Validation Split</vt:lpstr>
      <vt:lpstr>PowerPoint Presentation</vt:lpstr>
      <vt:lpstr>Feature Importance</vt:lpstr>
      <vt:lpstr>PowerPoint Presentation</vt:lpstr>
      <vt:lpstr>PowerPoint Presentation</vt:lpstr>
      <vt:lpstr>Confusion Matrices Of Training And Validation</vt:lpstr>
      <vt:lpstr>Bivariate Analysis of Top Features</vt:lpstr>
      <vt:lpstr>Bivariate Analysis of Top Features</vt:lpstr>
      <vt:lpstr>Bivariate Analysis of Top Features</vt:lpstr>
      <vt:lpstr>Bivariate Analysis of Top Features</vt:lpstr>
      <vt:lpstr>Bivariate Analysis of Top Features</vt:lpstr>
      <vt:lpstr>Bivariate Analysis of Top Features</vt:lpstr>
      <vt:lpstr>Bivariate Analysis of Top Features</vt:lpstr>
      <vt:lpstr>Bivariate Analysis of Top Features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Other Laboratory Test Provide Hints of Covid19 Positive Results?</dc:title>
  <dc:creator>carla harrell</dc:creator>
  <cp:lastModifiedBy>carla harrell</cp:lastModifiedBy>
  <cp:revision>18</cp:revision>
  <dcterms:created xsi:type="dcterms:W3CDTF">2020-06-28T14:18:41Z</dcterms:created>
  <dcterms:modified xsi:type="dcterms:W3CDTF">2020-06-29T00:10:57Z</dcterms:modified>
</cp:coreProperties>
</file>